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60" r:id="rId4"/>
    <p:sldId id="259"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0F84C0-2DCD-4B7A-B666-AC87973363CA}" type="datetimeFigureOut">
              <a:rPr lang="es-ES" smtClean="0"/>
              <a:t>18/05/2020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CF272F-3285-4DBF-8A11-D0E9C32D9012}"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EB0189D-8C12-4203-9BA5-DB46F6B436C7}" type="datetimeFigureOut">
              <a:rPr lang="es-ES" smtClean="0"/>
              <a:t>18/05/2020</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E730DD1A-45DB-4DF7-9D14-DBD04A7DF3B6}"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EB0189D-8C12-4203-9BA5-DB46F6B436C7}" type="datetimeFigureOut">
              <a:rPr lang="es-ES" smtClean="0"/>
              <a:t>18/05/2020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730DD1A-45DB-4DF7-9D14-DBD04A7DF3B6}"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EB0189D-8C12-4203-9BA5-DB46F6B436C7}" type="datetimeFigureOut">
              <a:rPr lang="es-ES" smtClean="0"/>
              <a:t>18/05/2020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730DD1A-45DB-4DF7-9D14-DBD04A7DF3B6}"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EB0189D-8C12-4203-9BA5-DB46F6B436C7}" type="datetimeFigureOut">
              <a:rPr lang="es-ES" smtClean="0"/>
              <a:t>18/05/2020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730DD1A-45DB-4DF7-9D14-DBD04A7DF3B6}"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EB0189D-8C12-4203-9BA5-DB46F6B436C7}" type="datetimeFigureOut">
              <a:rPr lang="es-ES" smtClean="0"/>
              <a:t>18/05/2020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730DD1A-45DB-4DF7-9D14-DBD04A7DF3B6}"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EB0189D-8C12-4203-9BA5-DB46F6B436C7}" type="datetimeFigureOut">
              <a:rPr lang="es-ES" smtClean="0"/>
              <a:t>18/05/2020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730DD1A-45DB-4DF7-9D14-DBD04A7DF3B6}"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EB0189D-8C12-4203-9BA5-DB46F6B436C7}" type="datetimeFigureOut">
              <a:rPr lang="es-ES" smtClean="0"/>
              <a:t>18/05/2020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730DD1A-45DB-4DF7-9D14-DBD04A7DF3B6}"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EB0189D-8C12-4203-9BA5-DB46F6B436C7}" type="datetimeFigureOut">
              <a:rPr lang="es-ES" smtClean="0"/>
              <a:t>18/05/2020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730DD1A-45DB-4DF7-9D14-DBD04A7DF3B6}"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EB0189D-8C12-4203-9BA5-DB46F6B436C7}" type="datetimeFigureOut">
              <a:rPr lang="es-ES" smtClean="0"/>
              <a:t>18/05/2020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730DD1A-45DB-4DF7-9D14-DBD04A7DF3B6}"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EB0189D-8C12-4203-9BA5-DB46F6B436C7}" type="datetimeFigureOut">
              <a:rPr lang="es-ES" smtClean="0"/>
              <a:t>18/05/2020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730DD1A-45DB-4DF7-9D14-DBD04A7DF3B6}"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EB0189D-8C12-4203-9BA5-DB46F6B436C7}" type="datetimeFigureOut">
              <a:rPr lang="es-ES" smtClean="0"/>
              <a:t>18/05/2020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E730DD1A-45DB-4DF7-9D14-DBD04A7DF3B6}"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B0189D-8C12-4203-9BA5-DB46F6B436C7}" type="datetimeFigureOut">
              <a:rPr lang="es-ES" smtClean="0"/>
              <a:t>18/05/2020</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730DD1A-45DB-4DF7-9D14-DBD04A7DF3B6}"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LA ESTATUA DE LA LIBERTAD</a:t>
            </a:r>
            <a:endParaRPr lang="es-ES" dirty="0"/>
          </a:p>
        </p:txBody>
      </p:sp>
      <p:pic>
        <p:nvPicPr>
          <p:cNvPr id="4" name="3 Imagen" descr="1.jpg"/>
          <p:cNvPicPr>
            <a:picLocks noChangeAspect="1"/>
          </p:cNvPicPr>
          <p:nvPr/>
        </p:nvPicPr>
        <p:blipFill>
          <a:blip r:embed="rId2" cstate="print"/>
          <a:stretch>
            <a:fillRect/>
          </a:stretch>
        </p:blipFill>
        <p:spPr>
          <a:xfrm>
            <a:off x="683568" y="2132856"/>
            <a:ext cx="2914766" cy="4025722"/>
          </a:xfrm>
          <a:prstGeom prst="rect">
            <a:avLst/>
          </a:prstGeom>
        </p:spPr>
      </p:pic>
      <p:pic>
        <p:nvPicPr>
          <p:cNvPr id="5" name="4 Imagen" descr="2.jpeg"/>
          <p:cNvPicPr>
            <a:picLocks noChangeAspect="1"/>
          </p:cNvPicPr>
          <p:nvPr/>
        </p:nvPicPr>
        <p:blipFill>
          <a:blip r:embed="rId3" cstate="print"/>
          <a:stretch>
            <a:fillRect/>
          </a:stretch>
        </p:blipFill>
        <p:spPr>
          <a:xfrm rot="1936428">
            <a:off x="4426511" y="2704280"/>
            <a:ext cx="4435484" cy="2339596"/>
          </a:xfrm>
          <a:prstGeom prst="rect">
            <a:avLst/>
          </a:prstGeom>
        </p:spPr>
      </p:pic>
      <p:sp>
        <p:nvSpPr>
          <p:cNvPr id="6" name="5 CuadroTexto"/>
          <p:cNvSpPr txBox="1"/>
          <p:nvPr/>
        </p:nvSpPr>
        <p:spPr>
          <a:xfrm>
            <a:off x="3995936" y="6165304"/>
            <a:ext cx="4024307" cy="646331"/>
          </a:xfrm>
          <a:prstGeom prst="rect">
            <a:avLst/>
          </a:prstGeom>
          <a:noFill/>
        </p:spPr>
        <p:txBody>
          <a:bodyPr wrap="none" rtlCol="0">
            <a:spAutoFit/>
          </a:bodyPr>
          <a:lstStyle/>
          <a:p>
            <a:r>
              <a:rPr lang="es-ES" dirty="0" smtClean="0"/>
              <a:t>María del Rosario Bejarano Fernández</a:t>
            </a:r>
          </a:p>
          <a:p>
            <a:r>
              <a:rPr lang="es-ES" dirty="0" smtClean="0"/>
              <a:t>Isabel Montes Iborra.    3º A</a:t>
            </a:r>
            <a:endParaRPr lang="es-ES" dirty="0"/>
          </a:p>
        </p:txBody>
      </p:sp>
      <p:pic>
        <p:nvPicPr>
          <p:cNvPr id="8" name="7 Imagen" descr="images (2).jpg"/>
          <p:cNvPicPr>
            <a:picLocks noChangeAspect="1"/>
          </p:cNvPicPr>
          <p:nvPr/>
        </p:nvPicPr>
        <p:blipFill>
          <a:blip r:embed="rId4" cstate="print"/>
          <a:stretch>
            <a:fillRect/>
          </a:stretch>
        </p:blipFill>
        <p:spPr>
          <a:xfrm>
            <a:off x="3923928" y="4869160"/>
            <a:ext cx="1872208" cy="116683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212976"/>
            <a:ext cx="8305800" cy="3645024"/>
          </a:xfrm>
        </p:spPr>
        <p:txBody>
          <a:bodyPr>
            <a:normAutofit fontScale="90000"/>
          </a:bodyPr>
          <a:lstStyle/>
          <a:p>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La Estatua de la Libertad, es unos de los símbolos más característicos de los Estados Unidos. Está situada en la ciudad de New York, en la isla de la libertad.</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El </a:t>
            </a:r>
            <a:r>
              <a:rPr lang="es-ES" sz="1400" dirty="0" smtClean="0">
                <a:latin typeface="Arial Black" pitchFamily="34" charset="0"/>
              </a:rPr>
              <a:t>nombre original de la estatua es La </a:t>
            </a:r>
            <a:r>
              <a:rPr lang="es-ES" sz="1400" dirty="0" smtClean="0">
                <a:latin typeface="Arial Black" pitchFamily="34" charset="0"/>
              </a:rPr>
              <a:t>Libertad Iluminando </a:t>
            </a:r>
            <a:r>
              <a:rPr lang="es-ES" sz="1400" dirty="0" smtClean="0">
                <a:latin typeface="Arial Black" pitchFamily="34" charset="0"/>
              </a:rPr>
              <a:t>el </a:t>
            </a:r>
            <a:r>
              <a:rPr lang="es-ES" sz="1400" dirty="0" smtClean="0">
                <a:latin typeface="Arial Black" pitchFamily="34" charset="0"/>
              </a:rPr>
              <a:t>Mundo. Hoy </a:t>
            </a:r>
            <a:r>
              <a:rPr lang="es-ES" sz="1400" dirty="0" smtClean="0">
                <a:latin typeface="Arial Black" pitchFamily="34" charset="0"/>
              </a:rPr>
              <a:t>en día todos la conocemos como </a:t>
            </a:r>
            <a:r>
              <a:rPr lang="es-ES" sz="1400" dirty="0" err="1" smtClean="0">
                <a:latin typeface="Arial Black" pitchFamily="34" charset="0"/>
              </a:rPr>
              <a:t>Statue</a:t>
            </a:r>
            <a:r>
              <a:rPr lang="es-ES" sz="1400" dirty="0" smtClean="0">
                <a:latin typeface="Arial Black" pitchFamily="34" charset="0"/>
              </a:rPr>
              <a:t> of </a:t>
            </a:r>
            <a:r>
              <a:rPr lang="es-ES" sz="1400" dirty="0" err="1" smtClean="0">
                <a:latin typeface="Arial Black" pitchFamily="34" charset="0"/>
              </a:rPr>
              <a:t>Liberty</a:t>
            </a:r>
            <a:r>
              <a:rPr lang="es-ES" sz="1400" dirty="0" smtClean="0">
                <a:latin typeface="Arial Black" pitchFamily="34" charset="0"/>
              </a:rPr>
              <a:t> o Estatua de la Libertad, pero el nombre original de la estatua es algo más largo y grandioso: </a:t>
            </a:r>
            <a:r>
              <a:rPr lang="es-ES" sz="1400" dirty="0" err="1" smtClean="0">
                <a:latin typeface="Arial Black" pitchFamily="34" charset="0"/>
              </a:rPr>
              <a:t>Liberty</a:t>
            </a:r>
            <a:r>
              <a:rPr lang="es-ES" sz="1400" dirty="0" smtClean="0">
                <a:latin typeface="Arial Black" pitchFamily="34" charset="0"/>
              </a:rPr>
              <a:t> </a:t>
            </a:r>
            <a:r>
              <a:rPr lang="es-ES" sz="1400" dirty="0" err="1" smtClean="0">
                <a:latin typeface="Arial Black" pitchFamily="34" charset="0"/>
              </a:rPr>
              <a:t>Enlightening</a:t>
            </a:r>
            <a:r>
              <a:rPr lang="es-ES" sz="1400" dirty="0" smtClean="0">
                <a:latin typeface="Arial Black" pitchFamily="34" charset="0"/>
              </a:rPr>
              <a:t> </a:t>
            </a:r>
            <a:r>
              <a:rPr lang="es-ES" sz="1400" dirty="0" err="1" smtClean="0">
                <a:latin typeface="Arial Black" pitchFamily="34" charset="0"/>
              </a:rPr>
              <a:t>the</a:t>
            </a:r>
            <a:r>
              <a:rPr lang="es-ES" sz="1400" dirty="0" smtClean="0">
                <a:latin typeface="Arial Black" pitchFamily="34" charset="0"/>
              </a:rPr>
              <a:t> </a:t>
            </a:r>
            <a:r>
              <a:rPr lang="es-ES" sz="1400" dirty="0" err="1" smtClean="0">
                <a:latin typeface="Arial Black" pitchFamily="34" charset="0"/>
              </a:rPr>
              <a:t>World</a:t>
            </a:r>
            <a:r>
              <a:rPr lang="es-ES" sz="1400" dirty="0" smtClean="0">
                <a:latin typeface="Arial Black" pitchFamily="34" charset="0"/>
              </a:rPr>
              <a:t>.</a:t>
            </a: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La estatua de la Libertad fue un regalo de Francia a Estados Unidos a propósito del primer centenario de la Declaración de la Independencia, firmada el 4 de julio del año 1776 como </a:t>
            </a: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símbolo </a:t>
            </a:r>
            <a:r>
              <a:rPr lang="es-ES" sz="1400" dirty="0" smtClean="0">
                <a:latin typeface="Arial Black" pitchFamily="34" charset="0"/>
              </a:rPr>
              <a:t>de la amistad franco-estadounidense. Fue inaugurada en el año 1886. </a:t>
            </a: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r>
              <a:rPr lang="es-ES" sz="1400" dirty="0" smtClean="0">
                <a:latin typeface="Arial Black" pitchFamily="34" charset="0"/>
              </a:rPr>
              <a:t/>
            </a:r>
            <a:br>
              <a:rPr lang="es-ES" sz="1400" dirty="0" smtClean="0">
                <a:latin typeface="Arial Black" pitchFamily="34" charset="0"/>
              </a:rPr>
            </a:br>
            <a:endParaRPr lang="es-ES" sz="1400" dirty="0" smtClean="0">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612845"/>
            <a:ext cx="7920880" cy="5647700"/>
          </a:xfrm>
          <a:prstGeom prst="rect">
            <a:avLst/>
          </a:prstGeom>
        </p:spPr>
        <p:txBody>
          <a:bodyPr wrap="square">
            <a:spAutoFit/>
          </a:bodyPr>
          <a:lstStyle/>
          <a:p>
            <a:endParaRPr lang="es-ES" sz="1300" dirty="0" smtClean="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r>
              <a:rPr lang="es-ES" sz="1300" dirty="0" smtClean="0">
                <a:solidFill>
                  <a:schemeClr val="tx2"/>
                </a:solidFill>
                <a:latin typeface="Arial Black" pitchFamily="34" charset="0"/>
                <a:ea typeface="+mj-ea"/>
                <a:cs typeface="+mj-cs"/>
              </a:rPr>
              <a:t>Su </a:t>
            </a:r>
            <a:r>
              <a:rPr lang="es-ES" sz="1300" dirty="0">
                <a:solidFill>
                  <a:schemeClr val="tx2"/>
                </a:solidFill>
                <a:latin typeface="Arial Black" pitchFamily="34" charset="0"/>
                <a:ea typeface="+mj-ea"/>
                <a:cs typeface="+mj-cs"/>
              </a:rPr>
              <a:t>escultor fue </a:t>
            </a:r>
            <a:r>
              <a:rPr lang="es-ES" sz="1300" dirty="0" err="1">
                <a:solidFill>
                  <a:schemeClr val="tx2"/>
                </a:solidFill>
                <a:latin typeface="Arial Black" pitchFamily="34" charset="0"/>
                <a:ea typeface="+mj-ea"/>
                <a:cs typeface="+mj-cs"/>
              </a:rPr>
              <a:t>Frederic</a:t>
            </a:r>
            <a:r>
              <a:rPr lang="es-ES" sz="1300" dirty="0">
                <a:solidFill>
                  <a:schemeClr val="tx2"/>
                </a:solidFill>
                <a:latin typeface="Arial Black" pitchFamily="34" charset="0"/>
                <a:ea typeface="+mj-ea"/>
                <a:cs typeface="+mj-cs"/>
              </a:rPr>
              <a:t>-Auguste </a:t>
            </a:r>
            <a:r>
              <a:rPr lang="es-ES" sz="1300" dirty="0" err="1">
                <a:solidFill>
                  <a:schemeClr val="tx2"/>
                </a:solidFill>
                <a:latin typeface="Arial Black" pitchFamily="34" charset="0"/>
                <a:ea typeface="+mj-ea"/>
                <a:cs typeface="+mj-cs"/>
              </a:rPr>
              <a:t>Bartholdi</a:t>
            </a:r>
            <a:r>
              <a:rPr lang="es-ES" sz="1300" dirty="0">
                <a:solidFill>
                  <a:schemeClr val="tx2"/>
                </a:solidFill>
                <a:latin typeface="Arial Black" pitchFamily="34" charset="0"/>
                <a:ea typeface="+mj-ea"/>
                <a:cs typeface="+mj-cs"/>
              </a:rPr>
              <a:t>. </a:t>
            </a:r>
            <a:r>
              <a:rPr lang="es-ES" sz="1300" dirty="0">
                <a:solidFill>
                  <a:schemeClr val="tx2"/>
                </a:solidFill>
                <a:latin typeface="Arial Black" pitchFamily="34" charset="0"/>
                <a:ea typeface="+mj-ea"/>
                <a:cs typeface="+mj-cs"/>
              </a:rPr>
              <a:t>Ya había realizado los primeros esbozos y diseños para un faro en el canal de Suez (Egipto), que finalmente no se llevó a </a:t>
            </a:r>
            <a:r>
              <a:rPr lang="es-ES" sz="1300" dirty="0" smtClean="0">
                <a:solidFill>
                  <a:schemeClr val="tx2"/>
                </a:solidFill>
                <a:latin typeface="Arial Black" pitchFamily="34" charset="0"/>
                <a:ea typeface="+mj-ea"/>
                <a:cs typeface="+mj-cs"/>
              </a:rPr>
              <a:t>cabo. </a:t>
            </a:r>
          </a:p>
          <a:p>
            <a:endParaRPr lang="es-ES" sz="1300" dirty="0">
              <a:solidFill>
                <a:schemeClr val="tx2"/>
              </a:solidFill>
              <a:latin typeface="Arial Black" pitchFamily="34" charset="0"/>
              <a:ea typeface="+mj-ea"/>
              <a:cs typeface="+mj-cs"/>
            </a:endParaRPr>
          </a:p>
          <a:p>
            <a:r>
              <a:rPr lang="es-ES" sz="1300" dirty="0" smtClean="0">
                <a:solidFill>
                  <a:schemeClr val="tx2"/>
                </a:solidFill>
                <a:latin typeface="Arial Black" pitchFamily="34" charset="0"/>
                <a:ea typeface="+mj-ea"/>
                <a:cs typeface="+mj-cs"/>
              </a:rPr>
              <a:t>Dicho faro, </a:t>
            </a:r>
            <a:r>
              <a:rPr lang="es-ES" sz="1300" dirty="0">
                <a:solidFill>
                  <a:schemeClr val="tx2"/>
                </a:solidFill>
                <a:latin typeface="Arial Black" pitchFamily="34" charset="0"/>
                <a:ea typeface="+mj-ea"/>
                <a:cs typeface="+mj-cs"/>
              </a:rPr>
              <a:t>se diseñó con apariencia de escultura clásica romana de la Diosa </a:t>
            </a:r>
            <a:r>
              <a:rPr lang="es-ES" sz="1300" dirty="0" smtClean="0">
                <a:solidFill>
                  <a:schemeClr val="tx2"/>
                </a:solidFill>
                <a:latin typeface="Arial Black" pitchFamily="34" charset="0"/>
                <a:ea typeface="+mj-ea"/>
                <a:cs typeface="+mj-cs"/>
              </a:rPr>
              <a:t>Libertad</a:t>
            </a:r>
            <a:r>
              <a:rPr lang="es-ES" sz="1300" dirty="0">
                <a:solidFill>
                  <a:schemeClr val="tx2"/>
                </a:solidFill>
                <a:latin typeface="Arial Black" pitchFamily="34" charset="0"/>
                <a:ea typeface="+mj-ea"/>
                <a:cs typeface="+mj-cs"/>
              </a:rPr>
              <a:t>.</a:t>
            </a:r>
            <a:endParaRPr lang="es-ES" sz="1300" dirty="0" smtClean="0">
              <a:solidFill>
                <a:schemeClr val="tx2"/>
              </a:solidFill>
              <a:latin typeface="Arial Black" pitchFamily="34" charset="0"/>
              <a:ea typeface="+mj-ea"/>
              <a:cs typeface="+mj-cs"/>
            </a:endParaRPr>
          </a:p>
          <a:p>
            <a:r>
              <a:rPr lang="es-ES" sz="1300" dirty="0">
                <a:solidFill>
                  <a:schemeClr val="tx2"/>
                </a:solidFill>
                <a:latin typeface="Arial Black" pitchFamily="34" charset="0"/>
                <a:ea typeface="+mj-ea"/>
                <a:cs typeface="+mj-cs"/>
              </a:rPr>
              <a:t/>
            </a:r>
            <a:br>
              <a:rPr lang="es-ES" sz="1300" dirty="0">
                <a:solidFill>
                  <a:schemeClr val="tx2"/>
                </a:solidFill>
                <a:latin typeface="Arial Black" pitchFamily="34" charset="0"/>
                <a:ea typeface="+mj-ea"/>
                <a:cs typeface="+mj-cs"/>
              </a:rPr>
            </a:br>
            <a:r>
              <a:rPr lang="es-ES" sz="1300" dirty="0">
                <a:solidFill>
                  <a:schemeClr val="tx2"/>
                </a:solidFill>
                <a:latin typeface="Arial Black" pitchFamily="34" charset="0"/>
                <a:ea typeface="+mj-ea"/>
                <a:cs typeface="+mj-cs"/>
              </a:rPr>
              <a:t>A esta Diosa  se le añadiría una antorcha mantenida en el aire, que sería el lugar donde se encontraría la luz </a:t>
            </a:r>
            <a:r>
              <a:rPr lang="es-ES" sz="1300" dirty="0" smtClean="0">
                <a:solidFill>
                  <a:schemeClr val="tx2"/>
                </a:solidFill>
                <a:latin typeface="Arial Black" pitchFamily="34" charset="0"/>
                <a:ea typeface="+mj-ea"/>
                <a:cs typeface="+mj-cs"/>
              </a:rPr>
              <a:t>del faro, que al final se convirtió en una escultura.</a:t>
            </a:r>
          </a:p>
          <a:p>
            <a:endParaRPr lang="es-ES" sz="1300" dirty="0" smtClean="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r>
              <a:rPr lang="es-ES" sz="1300" dirty="0">
                <a:solidFill>
                  <a:schemeClr val="tx2"/>
                </a:solidFill>
                <a:latin typeface="Arial Black" pitchFamily="34" charset="0"/>
                <a:ea typeface="+mj-ea"/>
                <a:cs typeface="+mj-cs"/>
              </a:rPr>
              <a:t/>
            </a:r>
            <a:br>
              <a:rPr lang="es-ES" sz="1300" dirty="0">
                <a:solidFill>
                  <a:schemeClr val="tx2"/>
                </a:solidFill>
                <a:latin typeface="Arial Black" pitchFamily="34" charset="0"/>
                <a:ea typeface="+mj-ea"/>
                <a:cs typeface="+mj-cs"/>
              </a:rPr>
            </a:br>
            <a:endParaRPr lang="es-ES" sz="1300" dirty="0" smtClean="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r>
              <a:rPr lang="es-ES" sz="1300" dirty="0">
                <a:solidFill>
                  <a:schemeClr val="tx2"/>
                </a:solidFill>
                <a:latin typeface="Arial Black" pitchFamily="34" charset="0"/>
                <a:ea typeface="+mj-ea"/>
                <a:cs typeface="+mj-cs"/>
              </a:rPr>
              <a:t/>
            </a:r>
            <a:br>
              <a:rPr lang="es-ES" sz="1300" dirty="0">
                <a:solidFill>
                  <a:schemeClr val="tx2"/>
                </a:solidFill>
                <a:latin typeface="Arial Black" pitchFamily="34" charset="0"/>
                <a:ea typeface="+mj-ea"/>
                <a:cs typeface="+mj-cs"/>
              </a:rPr>
            </a:br>
            <a:r>
              <a:rPr lang="es-ES" sz="1300" dirty="0">
                <a:solidFill>
                  <a:schemeClr val="tx2"/>
                </a:solidFill>
                <a:latin typeface="Arial Black" pitchFamily="34" charset="0"/>
                <a:ea typeface="+mj-ea"/>
                <a:cs typeface="+mj-cs"/>
              </a:rPr>
              <a:t>El símbolo de la estatua recuerda al mar y los continentes, concretamente en la corona. </a:t>
            </a:r>
            <a:r>
              <a:rPr lang="es-ES" sz="1300" dirty="0">
                <a:solidFill>
                  <a:schemeClr val="tx2"/>
                </a:solidFill>
                <a:latin typeface="Arial Black" pitchFamily="34" charset="0"/>
                <a:ea typeface="+mj-ea"/>
                <a:cs typeface="+mj-cs"/>
              </a:rPr>
              <a:t>Ésta tiene 7 picos, que simbolizan los siete mares del planeta</a:t>
            </a:r>
            <a:r>
              <a:rPr lang="es-ES" sz="1300" dirty="0" smtClean="0">
                <a:solidFill>
                  <a:schemeClr val="tx2"/>
                </a:solidFill>
                <a:latin typeface="Arial Black" pitchFamily="34" charset="0"/>
                <a:ea typeface="+mj-ea"/>
                <a:cs typeface="+mj-cs"/>
              </a:rPr>
              <a:t>.</a:t>
            </a:r>
          </a:p>
          <a:p>
            <a:r>
              <a:rPr lang="es-ES" dirty="0" smtClean="0">
                <a:latin typeface="Arial Black" pitchFamily="34" charset="0"/>
              </a:rPr>
              <a:t/>
            </a:r>
            <a:br>
              <a:rPr lang="es-ES" dirty="0" smtClean="0">
                <a:latin typeface="Arial Black" pitchFamily="34" charset="0"/>
              </a:rPr>
            </a:br>
            <a:endParaRPr lang="es-ES" dirty="0"/>
          </a:p>
        </p:txBody>
      </p:sp>
      <p:pic>
        <p:nvPicPr>
          <p:cNvPr id="3" name="2 Imagen" descr="images.jpg"/>
          <p:cNvPicPr>
            <a:picLocks noChangeAspect="1"/>
          </p:cNvPicPr>
          <p:nvPr/>
        </p:nvPicPr>
        <p:blipFill>
          <a:blip r:embed="rId2" cstate="print"/>
          <a:stretch>
            <a:fillRect/>
          </a:stretch>
        </p:blipFill>
        <p:spPr>
          <a:xfrm>
            <a:off x="3347864" y="3237334"/>
            <a:ext cx="2466975" cy="18478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39552" y="620688"/>
            <a:ext cx="7776864" cy="4493538"/>
          </a:xfrm>
          <a:prstGeom prst="rect">
            <a:avLst/>
          </a:prstGeom>
          <a:noFill/>
        </p:spPr>
        <p:txBody>
          <a:bodyPr wrap="square" rtlCol="0">
            <a:spAutoFit/>
          </a:bodyPr>
          <a:lstStyle/>
          <a:p>
            <a:endParaRPr lang="es-ES" sz="1300" dirty="0" smtClean="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r>
              <a:rPr lang="es-ES" sz="1300" dirty="0" smtClean="0">
                <a:solidFill>
                  <a:schemeClr val="tx2"/>
                </a:solidFill>
                <a:latin typeface="Arial Black" pitchFamily="34" charset="0"/>
                <a:ea typeface="+mj-ea"/>
                <a:cs typeface="+mj-cs"/>
              </a:rPr>
              <a:t>La tablilla que sujeta en la mano izquierda tiene la fecha de la independencia de los Estados Unidos (4 de julio de 1776).</a:t>
            </a:r>
          </a:p>
          <a:p>
            <a:endParaRPr lang="es-ES" sz="1300" dirty="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r>
              <a:rPr lang="es-ES" sz="1300" dirty="0" smtClean="0">
                <a:solidFill>
                  <a:schemeClr val="tx2"/>
                </a:solidFill>
                <a:latin typeface="Arial Black" pitchFamily="34" charset="0"/>
                <a:ea typeface="+mj-ea"/>
                <a:cs typeface="+mj-cs"/>
              </a:rPr>
              <a:t>La estatua está hecha por una fina capa de cobre de 2mm,  sólo la llama de la antorcha esta cubierta de oro.</a:t>
            </a:r>
          </a:p>
          <a:p>
            <a:endParaRPr lang="es-ES" sz="1300" dirty="0" smtClean="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p:txBody>
      </p:sp>
      <p:pic>
        <p:nvPicPr>
          <p:cNvPr id="7" name="6 Imagen" descr="images (1).jpg"/>
          <p:cNvPicPr>
            <a:picLocks noChangeAspect="1"/>
          </p:cNvPicPr>
          <p:nvPr/>
        </p:nvPicPr>
        <p:blipFill>
          <a:blip r:embed="rId2" cstate="print"/>
          <a:stretch>
            <a:fillRect/>
          </a:stretch>
        </p:blipFill>
        <p:spPr>
          <a:xfrm>
            <a:off x="2843808" y="1844824"/>
            <a:ext cx="3149465" cy="2088232"/>
          </a:xfrm>
          <a:prstGeom prst="rect">
            <a:avLst/>
          </a:prstGeom>
        </p:spPr>
      </p:pic>
      <p:pic>
        <p:nvPicPr>
          <p:cNvPr id="9" name="8 Imagen" descr="descarga (1).jpg"/>
          <p:cNvPicPr>
            <a:picLocks noChangeAspect="1"/>
          </p:cNvPicPr>
          <p:nvPr/>
        </p:nvPicPr>
        <p:blipFill>
          <a:blip r:embed="rId3" cstate="print"/>
          <a:stretch>
            <a:fillRect/>
          </a:stretch>
        </p:blipFill>
        <p:spPr>
          <a:xfrm>
            <a:off x="2843808" y="4691781"/>
            <a:ext cx="3168352" cy="204958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1305342"/>
            <a:ext cx="7920880" cy="3293209"/>
          </a:xfrm>
          <a:prstGeom prst="rect">
            <a:avLst/>
          </a:prstGeom>
        </p:spPr>
        <p:txBody>
          <a:bodyPr wrap="square">
            <a:spAutoFit/>
          </a:bodyPr>
          <a:lstStyle/>
          <a:p>
            <a:r>
              <a:rPr lang="es-ES" sz="1300" dirty="0">
                <a:solidFill>
                  <a:schemeClr val="tx2"/>
                </a:solidFill>
                <a:latin typeface="Arial Black" pitchFamily="34" charset="0"/>
                <a:ea typeface="+mj-ea"/>
                <a:cs typeface="+mj-cs"/>
              </a:rPr>
              <a:t>Miss </a:t>
            </a:r>
            <a:r>
              <a:rPr lang="es-ES" sz="1300" dirty="0" err="1">
                <a:solidFill>
                  <a:schemeClr val="tx2"/>
                </a:solidFill>
                <a:latin typeface="Arial Black" pitchFamily="34" charset="0"/>
                <a:ea typeface="+mj-ea"/>
                <a:cs typeface="+mj-cs"/>
              </a:rPr>
              <a:t>Liberty</a:t>
            </a:r>
            <a:r>
              <a:rPr lang="es-ES" sz="1300" dirty="0">
                <a:solidFill>
                  <a:schemeClr val="tx2"/>
                </a:solidFill>
                <a:latin typeface="Arial Black" pitchFamily="34" charset="0"/>
                <a:ea typeface="+mj-ea"/>
                <a:cs typeface="+mj-cs"/>
              </a:rPr>
              <a:t> es la primera que daba la bienvenida a la tierra de las oportunidades.</a:t>
            </a:r>
          </a:p>
          <a:p>
            <a:endParaRPr lang="es-ES" sz="1300" dirty="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endParaRPr lang="es-ES" sz="1300" dirty="0" smtClean="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endParaRPr lang="es-ES" sz="1300" dirty="0">
              <a:solidFill>
                <a:schemeClr val="tx2"/>
              </a:solidFill>
              <a:latin typeface="Arial Black" pitchFamily="34" charset="0"/>
              <a:ea typeface="+mj-ea"/>
              <a:cs typeface="+mj-cs"/>
            </a:endParaRPr>
          </a:p>
          <a:p>
            <a:r>
              <a:rPr lang="es-ES" sz="1300" dirty="0">
                <a:solidFill>
                  <a:schemeClr val="tx2"/>
                </a:solidFill>
                <a:latin typeface="Arial Black" pitchFamily="34" charset="0"/>
                <a:ea typeface="+mj-ea"/>
                <a:cs typeface="+mj-cs"/>
              </a:rPr>
              <a:t>En 1924 fue declarada Monumento Nacional de los Estados Unidos. Desde 1984 fue incluida como Patrimonio de la Humanidad de la UNESCO.</a:t>
            </a:r>
          </a:p>
        </p:txBody>
      </p:sp>
      <p:pic>
        <p:nvPicPr>
          <p:cNvPr id="3" name="2 Imagen" descr="descarga.jpg"/>
          <p:cNvPicPr>
            <a:picLocks noChangeAspect="1"/>
          </p:cNvPicPr>
          <p:nvPr/>
        </p:nvPicPr>
        <p:blipFill>
          <a:blip r:embed="rId2" cstate="print"/>
          <a:stretch>
            <a:fillRect/>
          </a:stretch>
        </p:blipFill>
        <p:spPr>
          <a:xfrm>
            <a:off x="3131840" y="1916832"/>
            <a:ext cx="3036997" cy="1995427"/>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TotalTime>
  <Words>154</Words>
  <Application>Microsoft Office PowerPoint</Application>
  <PresentationFormat>Presentación en pantalla (4:3)</PresentationFormat>
  <Paragraphs>55</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Flujo</vt:lpstr>
      <vt:lpstr>LA ESTATUA DE LA LIBERTAD</vt:lpstr>
      <vt:lpstr>          La Estatua de la Libertad, es unos de los símbolos más característicos de los Estados Unidos. Está situada en la ciudad de New York, en la isla de la libertad.   El nombre original de la estatua es La Libertad Iluminando el Mundo. Hoy en día todos la conocemos como Statue of Liberty o Estatua de la Libertad, pero el nombre original de la estatua es algo más largo y grandioso: Liberty Enlightening the World.    La estatua de la Libertad fue un regalo de Francia a Estados Unidos a propósito del primer centenario de la Declaración de la Independencia, firmada el 4 de julio del año 1776 como  símbolo de la amistad franco-estadounidense. Fue inaugurada en el año 1886.              </vt:lpstr>
      <vt:lpstr>Diapositiva 3</vt:lpstr>
      <vt:lpstr>Diapositiva 4</vt:lpstr>
      <vt:lpstr>Diapositiva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ESTATUA DE LA LIBERTAD</dc:title>
  <dc:creator>Usuario</dc:creator>
  <cp:lastModifiedBy>Usuario</cp:lastModifiedBy>
  <cp:revision>8</cp:revision>
  <dcterms:created xsi:type="dcterms:W3CDTF">2020-05-18T17:54:22Z</dcterms:created>
  <dcterms:modified xsi:type="dcterms:W3CDTF">2020-05-18T19:12:49Z</dcterms:modified>
</cp:coreProperties>
</file>